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  <p:sldMasterId id="2147483777" r:id="rId2"/>
  </p:sldMasterIdLst>
  <p:notesMasterIdLst>
    <p:notesMasterId r:id="rId13"/>
  </p:notesMasterIdLst>
  <p:handoutMasterIdLst>
    <p:handoutMasterId r:id="rId14"/>
  </p:handoutMasterIdLst>
  <p:sldIdLst>
    <p:sldId id="389" r:id="rId3"/>
    <p:sldId id="628" r:id="rId4"/>
    <p:sldId id="625" r:id="rId5"/>
    <p:sldId id="630" r:id="rId6"/>
    <p:sldId id="631" r:id="rId7"/>
    <p:sldId id="632" r:id="rId8"/>
    <p:sldId id="629" r:id="rId9"/>
    <p:sldId id="626" r:id="rId10"/>
    <p:sldId id="633" r:id="rId11"/>
    <p:sldId id="624" r:id="rId12"/>
  </p:sldIdLst>
  <p:sldSz cx="9144000" cy="6858000" type="screen4x3"/>
  <p:notesSz cx="6858000" cy="994568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CC"/>
    <a:srgbClr val="CC9900"/>
    <a:srgbClr val="00CC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00" autoAdjust="0"/>
  </p:normalViewPr>
  <p:slideViewPr>
    <p:cSldViewPr>
      <p:cViewPr>
        <p:scale>
          <a:sx n="60" d="100"/>
          <a:sy n="60" d="100"/>
        </p:scale>
        <p:origin x="-157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E43F2-A789-46CC-8C52-21AE6E661491}" type="datetimeFigureOut">
              <a:rPr lang="id-ID" smtClean="0"/>
              <a:pPr/>
              <a:t>13/08/2015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d-ID" smtClean="0"/>
              <a:t>© MCS CONSULTING 2008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03F2B-AD75-4881-A57D-369A675825D4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4CD94-008E-45F0-94A5-12DFA04E53F5}" type="datetimeFigureOut">
              <a:rPr lang="id-ID" smtClean="0"/>
              <a:pPr/>
              <a:t>13/08/2015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id-ID" smtClean="0"/>
              <a:t>© MCS CONSULTING 2008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AF206-E587-4FAD-A739-1E466F20054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42975" y="746125"/>
            <a:ext cx="4972050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id-ID" smtClean="0"/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094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101B6-A0E8-4EAF-ABD7-2E29C7F067FE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055A-0C72-4562-832B-CDA0D06BF0AA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5311-6177-4EAA-9EB8-0911C37BA0DD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101B6-A0E8-4EAF-ABD7-2E29C7F067F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D4B3-8D27-4545-9280-AED30851BA7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9AA5-2454-4780-B0D4-E0EF7815F78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7FB0-9B5B-4E9C-BD1D-2E6648B275D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C436-1FD7-4D3C-8A8C-C2CF7AEDAE4E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C50E-73CB-4720-8095-487BAB22CB7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BA32-A479-445E-9749-3A35BCDDB2E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F3AF-A5A4-4549-A2B3-315319E6F2D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D4B3-8D27-4545-9280-AED30851BA7C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DBF0-212D-40D5-ACBB-82BF1DFBFD1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6055A-0C72-4562-832B-CDA0D06BF0A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75311-6177-4EAA-9EB8-0911C37BA0D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13ADCD7-39A4-441C-B0BE-0597B95DB17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MCS CONSULTING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F1874D8-6820-4885-9486-93B4ABAD9F60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E5F92B8-630C-4F46-8820-E95904CD152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MCS CONSULTING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E2764D9-E7AF-4431-8E6D-2CC633AAA82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6CD0538-7E78-447A-B557-448CAD6D8D3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MCS CONSULTING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B77D8EF-AFE7-4DE6-ABBA-7B065EB19190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29AA5-2454-4780-B0D4-E0EF7815F784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C7FB0-9B5B-4E9C-BD1D-2E6648B275DB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0C436-1FD7-4D3C-8A8C-C2CF7AEDAE4E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6C50E-73CB-4720-8095-487BAB22CB7A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BBA32-A479-445E-9749-3A35BCDDB2E4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1F3AF-A5A4-4549-A2B3-315319E6F2DB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DBF0-212D-40D5-ACBB-82BF1DFBFD18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2C1FF-C6AD-4FD0-9A16-01D9999111A9}" type="datetime1">
              <a:rPr lang="en-GB" smtClean="0"/>
              <a:pPr/>
              <a:t>13/08/2015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d-ID" smtClean="0"/>
              <a:t>MCS CONSULTING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2CA9A-1846-442D-BB7A-D5264A0F10D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2C1FF-C6AD-4FD0-9A16-01D9999111A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13/08/2015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d-ID" smtClean="0">
                <a:solidFill>
                  <a:prstClr val="black">
                    <a:tint val="75000"/>
                  </a:prstClr>
                </a:solidFill>
              </a:rPr>
              <a:t>MCS CONSULTING</a:t>
            </a:r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2CA9A-1846-442D-BB7A-D5264A0F10D8}" type="slidenum">
              <a:rPr lang="id-ID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d-ID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PowerPoint_97-2003_Presentation1.pp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EVALUASI%20JABATAN%20FINAL/REVISI%20EVJAB%20PEMPROV%20JATIM%20JULI%202015/DINAS%20PU%20CIPTA%20KARYA/LAMP%20DINAS%20PU%20CKTR%20NEW.xlsx" TargetMode="External"/><Relationship Id="rId2" Type="http://schemas.openxmlformats.org/officeDocument/2006/relationships/hyperlink" Target="EVALUASI%20JABATAN%20FINAL/REVISI%20EVJAB%20PEMPROV%20JATIM%20JULI%202015/DINAS%20PU%20CIPTA%20KARYA/PETA%20DINAS%20PU%20CKTR%20NEW.vsd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REKAPTPPJATIM%20130815.xlsx" TargetMode="External"/><Relationship Id="rId4" Type="http://schemas.openxmlformats.org/officeDocument/2006/relationships/hyperlink" Target="INFAK%20PEMPROV%20JATIM%202015/ari/DINAS%20PU%20CIPTA%20KARYA/infak/sekretariat/sekdin.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712968" cy="3240360"/>
          </a:xfrm>
        </p:spPr>
        <p:txBody>
          <a:bodyPr anchor="ctr">
            <a:no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  <a:cs typeface="Arial" pitchFamily="34" charset="0"/>
              </a:rPr>
              <a:t>USULAN PENETAPAN KELAS JABATAN</a:t>
            </a: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/>
            </a:r>
            <a:b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>SEBAGAI DASAR PENATAAN TPP</a:t>
            </a:r>
            <a:b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>PNS PEMERINTAH DAERAH</a:t>
            </a:r>
            <a:b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>SESUAI</a:t>
            </a:r>
            <a:b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>PERMENPAN RB RI NOMOR 34 TAHUN 2011 </a:t>
            </a:r>
            <a:b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</a:br>
            <a:r>
              <a:rPr lang="en-US" sz="2800" b="1" dirty="0" smtClean="0">
                <a:solidFill>
                  <a:srgbClr val="3333CC"/>
                </a:solidFill>
                <a:latin typeface="Arial Black" pitchFamily="34" charset="0"/>
                <a:cs typeface="Arial" pitchFamily="34" charset="0"/>
              </a:rPr>
              <a:t>PERMENPAN RB RI NOMOR 39 TAHUN 2013</a:t>
            </a:r>
            <a:endParaRPr lang="id-ID" sz="2800" dirty="0">
              <a:solidFill>
                <a:srgbClr val="3333CC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4869160"/>
            <a:ext cx="8571728" cy="158417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 smtClean="0">
                <a:solidFill>
                  <a:srgbClr val="3333CC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FAKHRUDIN, PSI. MSI.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SURABAYA, 13 AGUSTUS 2015</a:t>
            </a:r>
            <a:endParaRPr kumimoji="0" lang="id-ID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7" descr="lggaru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651164"/>
            <a:ext cx="1144588" cy="114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32802" name="Presentation" r:id="rId4" imgW="4572180" imgH="3428852" progId="PowerPoint.Show.8">
              <p:embed/>
            </p:oleObj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57213" y="228600"/>
            <a:ext cx="79009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ctr" defTabSz="914293"/>
            <a:r>
              <a:rPr lang="en-US" sz="6600" b="1" dirty="0">
                <a:solidFill>
                  <a:srgbClr val="0070C0"/>
                </a:solidFill>
                <a:latin typeface="Lucida Handwriting" pitchFamily="66" charset="0"/>
              </a:rPr>
              <a:t>TERIMA  KASIH</a:t>
            </a:r>
            <a:r>
              <a:rPr lang="en-US" sz="5400" b="1" dirty="0">
                <a:solidFill>
                  <a:srgbClr val="0070C0"/>
                </a:solidFill>
                <a:latin typeface="Lucida Handwriting" pitchFamily="66" charset="0"/>
              </a:rPr>
              <a:t>  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23528" y="4638099"/>
            <a:ext cx="8568952" cy="2031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algn="ctr" defTabSz="914293"/>
            <a:r>
              <a:rPr lang="en-US" sz="2000" b="1" dirty="0">
                <a:solidFill>
                  <a:srgbClr val="FF0000"/>
                </a:solidFill>
                <a:latin typeface="Lucida Fax" pitchFamily="18" charset="0"/>
              </a:rPr>
              <a:t>MCS CONSULTING</a:t>
            </a:r>
            <a:endParaRPr lang="en-US" sz="2000" dirty="0">
              <a:solidFill>
                <a:srgbClr val="FF0000"/>
              </a:solidFill>
              <a:latin typeface="Lucida Fax" pitchFamily="18" charset="0"/>
            </a:endParaRPr>
          </a:p>
          <a:p>
            <a:pPr algn="ctr" defTabSz="914293"/>
            <a:r>
              <a:rPr lang="en-US" sz="2000" b="1" dirty="0" smtClean="0">
                <a:solidFill>
                  <a:srgbClr val="0000CC"/>
                </a:solidFill>
                <a:latin typeface="Lucida Fax" pitchFamily="18" charset="0"/>
              </a:rPr>
              <a:t>FAKHRUDIN 0816-194-8910 PIN BB 7CE4FEFB</a:t>
            </a:r>
            <a:endParaRPr lang="id-ID" sz="2000" b="1" dirty="0">
              <a:solidFill>
                <a:srgbClr val="0000CC"/>
              </a:solidFill>
              <a:latin typeface="Lucida Fax" pitchFamily="18" charset="0"/>
            </a:endParaRPr>
          </a:p>
          <a:p>
            <a:pPr algn="ctr" defTabSz="914293"/>
            <a:r>
              <a:rPr lang="en-US" sz="2800" dirty="0" err="1" smtClean="0">
                <a:solidFill>
                  <a:srgbClr val="FF0000"/>
                </a:solidFill>
                <a:latin typeface="Lucida Fax" pitchFamily="18" charset="0"/>
              </a:rPr>
              <a:t>udin</a:t>
            </a:r>
            <a:r>
              <a:rPr lang="id-ID" sz="2800" dirty="0" smtClean="0">
                <a:solidFill>
                  <a:srgbClr val="FF0000"/>
                </a:solidFill>
                <a:latin typeface="Lucida Fax" pitchFamily="18" charset="0"/>
              </a:rPr>
              <a:t>@mcshrd.com</a:t>
            </a:r>
            <a:r>
              <a:rPr lang="en-US" sz="2800" dirty="0" smtClean="0">
                <a:solidFill>
                  <a:srgbClr val="FF0000"/>
                </a:solidFill>
                <a:latin typeface="Lucida Fax" pitchFamily="18" charset="0"/>
              </a:rPr>
              <a:t> &amp; udin311264</a:t>
            </a:r>
            <a:r>
              <a:rPr lang="id-ID" sz="2800" dirty="0" smtClean="0">
                <a:solidFill>
                  <a:srgbClr val="FF0000"/>
                </a:solidFill>
                <a:latin typeface="Lucida Fax" pitchFamily="18" charset="0"/>
              </a:rPr>
              <a:t>@</a:t>
            </a:r>
            <a:r>
              <a:rPr lang="en-US" sz="2800" dirty="0" err="1" smtClean="0">
                <a:solidFill>
                  <a:srgbClr val="FF0000"/>
                </a:solidFill>
                <a:latin typeface="Lucida Fax" pitchFamily="18" charset="0"/>
              </a:rPr>
              <a:t>gmail</a:t>
            </a:r>
            <a:r>
              <a:rPr lang="id-ID" sz="2800" dirty="0" smtClean="0">
                <a:solidFill>
                  <a:srgbClr val="FF0000"/>
                </a:solidFill>
                <a:latin typeface="Lucida Fax" pitchFamily="18" charset="0"/>
              </a:rPr>
              <a:t>.com</a:t>
            </a:r>
            <a:endParaRPr lang="en-US" sz="2800" dirty="0" smtClean="0">
              <a:solidFill>
                <a:srgbClr val="FF0000"/>
              </a:solidFill>
              <a:latin typeface="Lucida Fax" pitchFamily="18" charset="0"/>
            </a:endParaRPr>
          </a:p>
          <a:p>
            <a:pPr algn="ctr" defTabSz="914293"/>
            <a:r>
              <a:rPr lang="en-US" sz="2000" dirty="0" smtClean="0">
                <a:solidFill>
                  <a:schemeClr val="bg1"/>
                </a:solidFill>
                <a:latin typeface="Lucida Fax" pitchFamily="18" charset="0"/>
              </a:rPr>
              <a:t>JL</a:t>
            </a:r>
            <a:r>
              <a:rPr lang="en-US" sz="2000" dirty="0">
                <a:solidFill>
                  <a:schemeClr val="bg1"/>
                </a:solidFill>
                <a:latin typeface="Lucida Fax" pitchFamily="18" charset="0"/>
              </a:rPr>
              <a:t>. AKSES UI, JAMIR</a:t>
            </a:r>
            <a:r>
              <a:rPr lang="en-US" sz="2000" dirty="0">
                <a:solidFill>
                  <a:prstClr val="white"/>
                </a:solidFill>
                <a:latin typeface="Lucida Fax" pitchFamily="18" charset="0"/>
              </a:rPr>
              <a:t> INDAH NO. 99 </a:t>
            </a:r>
            <a:r>
              <a:rPr lang="en-US" sz="2000" dirty="0" smtClean="0">
                <a:solidFill>
                  <a:prstClr val="white"/>
                </a:solidFill>
                <a:latin typeface="Lucida Fax" pitchFamily="18" charset="0"/>
              </a:rPr>
              <a:t>PONDOK </a:t>
            </a:r>
            <a:r>
              <a:rPr lang="en-US" sz="2000" dirty="0">
                <a:solidFill>
                  <a:prstClr val="white"/>
                </a:solidFill>
                <a:latin typeface="Lucida Fax" pitchFamily="18" charset="0"/>
              </a:rPr>
              <a:t>CINA.16424.</a:t>
            </a:r>
            <a:r>
              <a:rPr lang="id-ID" sz="2000" dirty="0">
                <a:solidFill>
                  <a:prstClr val="white"/>
                </a:solidFill>
                <a:latin typeface="Lucida Fax" pitchFamily="18" charset="0"/>
              </a:rPr>
              <a:t> </a:t>
            </a:r>
            <a:endParaRPr lang="en-US" sz="2000" dirty="0" smtClean="0">
              <a:solidFill>
                <a:prstClr val="white"/>
              </a:solidFill>
              <a:latin typeface="Lucida Fax" pitchFamily="18" charset="0"/>
            </a:endParaRPr>
          </a:p>
          <a:p>
            <a:pPr algn="ctr" defTabSz="914293"/>
            <a:r>
              <a:rPr lang="id-ID" sz="2000" dirty="0" smtClean="0">
                <a:solidFill>
                  <a:prstClr val="white"/>
                </a:solidFill>
                <a:latin typeface="Lucida Fax" pitchFamily="18" charset="0"/>
              </a:rPr>
              <a:t>TELP</a:t>
            </a:r>
            <a:r>
              <a:rPr lang="id-ID" sz="2000" dirty="0">
                <a:solidFill>
                  <a:prstClr val="white"/>
                </a:solidFill>
                <a:latin typeface="Lucida Fax" pitchFamily="18" charset="0"/>
              </a:rPr>
              <a:t>.</a:t>
            </a:r>
            <a:r>
              <a:rPr lang="id-ID" sz="2000" dirty="0">
                <a:solidFill>
                  <a:prstClr val="black"/>
                </a:solidFill>
                <a:latin typeface="Lucida Fax" pitchFamily="18" charset="0"/>
              </a:rPr>
              <a:t> </a:t>
            </a:r>
            <a:r>
              <a:rPr lang="id-ID" sz="2000" dirty="0">
                <a:solidFill>
                  <a:prstClr val="white"/>
                </a:solidFill>
                <a:latin typeface="Lucida Fax" pitchFamily="18" charset="0"/>
              </a:rPr>
              <a:t>: 021 787-2345  FAX. : 021 7888-3345</a:t>
            </a:r>
          </a:p>
          <a:p>
            <a:pPr algn="ctr" defTabSz="914293"/>
            <a:endParaRPr lang="en-US" dirty="0">
              <a:solidFill>
                <a:prstClr val="white"/>
              </a:solidFill>
              <a:latin typeface="Lucida Handwriting" pitchFamily="66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04800" y="1295400"/>
            <a:ext cx="8458200" cy="323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algn="ctr" defTabSz="914293"/>
            <a:r>
              <a:rPr lang="en-US" sz="1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KEPADA :</a:t>
            </a:r>
          </a:p>
          <a:p>
            <a:pPr algn="ctr" defTabSz="914293"/>
            <a:endParaRPr lang="en-US" sz="1200" b="1" dirty="0" smtClean="0">
              <a:solidFill>
                <a:srgbClr val="4F81BD"/>
              </a:solidFill>
              <a:latin typeface="Arial" pitchFamily="34" charset="0"/>
              <a:cs typeface="Arial" pitchFamily="34" charset="0"/>
            </a:endParaRPr>
          </a:p>
          <a:p>
            <a:pPr algn="ctr" defTabSz="914293"/>
            <a:r>
              <a:rPr lang="en-US" sz="1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PEMERINTAH KABUPATEN TRENGGALEK; PEMERINTAH KOTA PASURUAN; PEMERINTAH KOTA TANGERANG SELATAN; PEMERINTAH PROVINSI JAWA TIMUR; KEMENTERIAN KOORDINATOR BIDANG  PEREKONOMIAN; DIREKTORAT JENDERAL BINA MARGA KEMENTERIAN PEKERJAAN UMUM; PEMERINTAH KOTA BANDUNG; PUSAT PENGELOLAAN KOMPLEK KEMAYORAN; PEMERINTAH KABUPATEN MESUJI; BADAN STANDARDISASI NASIONAL; KEMENTERIAN ENERGI SUMBER DAYA MINERAL; BADAN NASIONAL PENEMPATAN DAN PERLINDUNGAN TKI; BADAN PENGEMBANGAN WILAYAH SURABAYA MADURA; BADAN KOORDINASI KEAMANAN LAUT; BADAN NASIONAL PENANGGULANGAN TERORISME; DEWAN KETAHANAN NASIONAL;KEMENTERIAN PAN &amp; RB; KEMENTERIAN KOORDINATOR BIDANG POLHUKAM; KEMENTERIAN SEKRETARIAT NEGARA; SEKRETARIAT KABINET; LEMHANNAS; KEMENTERIAN BUMN; KEMENTERIAN PENDIDIKAN NASIONAL; LAPAN; PERPUSTAKAAN NASIONAL RI; ARSIP NASIONAL RI; LEMBAGA KEBIJAKAN PENGADAAN BARANG/JASA PEMERINTAH</a:t>
            </a:r>
            <a:r>
              <a:rPr lang="id-ID" sz="1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LKPP</a:t>
            </a:r>
            <a:r>
              <a:rPr lang="id-ID" sz="1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1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; BADAN KOORDINASI PENANAMAN MODAL; KOMISI PENGAWAS PERSAINGAN USAHA; BADAN PENGAWAS OBAT DAN MAKANAN; KEPOLISIAN REPUBLIK INDONESIA, PEMERINTAH DAERAH  PROVINSI DKI JAKARTA; DLL.</a:t>
            </a:r>
          </a:p>
          <a:p>
            <a:pPr algn="ctr" defTabSz="914293"/>
            <a:endParaRPr lang="en-US" sz="1200" b="1" dirty="0" smtClean="0">
              <a:solidFill>
                <a:srgbClr val="4F81BD"/>
              </a:solidFill>
              <a:latin typeface="Arial" pitchFamily="34" charset="0"/>
              <a:cs typeface="Arial" pitchFamily="34" charset="0"/>
            </a:endParaRPr>
          </a:p>
          <a:p>
            <a:pPr algn="ctr" defTabSz="914293"/>
            <a:r>
              <a:rPr lang="en-US" sz="1200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TELAH MEMBERI KEPERCAYAAN PADA KAMI DALAM MEMBANTU PELAKSANAAN REFORMASI BIROKRASINYA</a:t>
            </a:r>
            <a:endParaRPr lang="en-US" sz="12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43664" cy="738336"/>
          </a:xfrm>
        </p:spPr>
        <p:txBody>
          <a:bodyPr anchor="ctr">
            <a:no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PERMENPAN RB NOMOR 34 TAHUN 2011 </a:t>
            </a:r>
            <a:b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TENTANG PEDOMAN EVALUASI JABATAN </a:t>
            </a:r>
            <a:endParaRPr lang="en-US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defRPr/>
            </a:pPr>
            <a:fld id="{0E139EFF-2886-4232-B26D-7095DE2B3383}" type="slidenum">
              <a:rPr lang="id-ID" smtClean="0">
                <a:solidFill>
                  <a:srgbClr val="E3DED1">
                    <a:shade val="50000"/>
                  </a:srgbClr>
                </a:solidFill>
              </a:rPr>
              <a:pPr>
                <a:defRPr/>
              </a:pPr>
              <a:t>2</a:t>
            </a:fld>
            <a:endParaRPr lang="id-ID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1422996" y="1082081"/>
            <a:ext cx="6480720" cy="5405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anchor="ctr"/>
          <a:lstStyle/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 INSTANSI MENYUSUN URAIAN JABATAN, PETA JABATAN DAN </a:t>
            </a:r>
          </a:p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INFORMASI FAKTOR JABATAN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447800" y="2079848"/>
            <a:ext cx="6477000" cy="380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 algn="ctr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anchor="ctr"/>
          <a:lstStyle/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 INSTANSI MELAKSANAKAN EVALUASI JABATAN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371600" y="3756247"/>
            <a:ext cx="6553201" cy="38100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 algn="ctr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anchor="ctr"/>
          <a:lstStyle/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TIM MENPAN+BKN MELAKSANAKAN VALIDASI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1371600" y="4594448"/>
            <a:ext cx="65532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 algn="ctr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anchor="ctr"/>
          <a:lstStyle/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BERDASAR SURAT PERSETUJUAN MENTERI PAN &amp; RB, PEJABAT PEMBINA KEPEGAWAIAN MENETAPKAN :</a:t>
            </a:r>
          </a:p>
          <a:p>
            <a:pPr marL="342900" indent="-342900" algn="ctr" defTabSz="914293">
              <a:buFontTx/>
              <a:buAutoNum type="arabicPeriod"/>
              <a:defRPr/>
            </a:pPr>
            <a:r>
              <a:rPr lang="en-US" sz="1400" b="1" dirty="0" smtClean="0">
                <a:solidFill>
                  <a:prstClr val="black"/>
                </a:solidFill>
                <a:cs typeface="Arial" pitchFamily="34" charset="0"/>
              </a:rPr>
              <a:t>PERATURAN TENTANG KELAS JABATAN</a:t>
            </a:r>
          </a:p>
          <a:p>
            <a:pPr marL="342900" indent="-342900" algn="ctr" defTabSz="914293">
              <a:buFontTx/>
              <a:buAutoNum type="arabicPeriod"/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KEPUTUSAN TENTANG KELAS JABATAN DAN PEMANGKU JABATAN</a:t>
            </a:r>
            <a:endParaRPr lang="en-US" sz="1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6" name="AutoShape 6"/>
          <p:cNvSpPr>
            <a:spLocks noChangeArrowheads="1"/>
          </p:cNvSpPr>
          <p:nvPr/>
        </p:nvSpPr>
        <p:spPr bwMode="auto">
          <a:xfrm>
            <a:off x="4542260" y="2583086"/>
            <a:ext cx="265112" cy="2587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defTabSz="914293"/>
            <a:endParaRPr lang="en-US" sz="14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AutoShape 7"/>
          <p:cNvSpPr>
            <a:spLocks noChangeArrowheads="1"/>
          </p:cNvSpPr>
          <p:nvPr/>
        </p:nvSpPr>
        <p:spPr bwMode="auto">
          <a:xfrm>
            <a:off x="4519340" y="4259485"/>
            <a:ext cx="266700" cy="25876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defTabSz="914293"/>
            <a:endParaRPr lang="en-US" sz="14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58" name="AutoShape 8"/>
          <p:cNvSpPr>
            <a:spLocks noChangeArrowheads="1"/>
          </p:cNvSpPr>
          <p:nvPr/>
        </p:nvSpPr>
        <p:spPr bwMode="auto">
          <a:xfrm>
            <a:off x="4519340" y="1743298"/>
            <a:ext cx="266700" cy="26035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defTabSz="914293"/>
            <a:endParaRPr lang="en-US" sz="14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1447800" y="2918049"/>
            <a:ext cx="6480720" cy="380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anchor="ctr"/>
          <a:lstStyle/>
          <a:p>
            <a:pPr algn="ctr" defTabSz="914293"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PPK USULKAN HASIL EVALUASI JABATAN UTK DIVALIDASI MENPAN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>
            <a:off x="4535488" y="3421286"/>
            <a:ext cx="265112" cy="258762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anchor="ctr"/>
          <a:lstStyle/>
          <a:p>
            <a:pPr defTabSz="914293"/>
            <a:endParaRPr lang="en-US" sz="14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5943600"/>
            <a:ext cx="8229600" cy="533400"/>
          </a:xfrm>
          <a:prstGeom prst="rect">
            <a:avLst/>
          </a:prstGeom>
        </p:spPr>
        <p:txBody>
          <a:bodyPr vert="horz" lIns="0" rIns="0" bIns="0" anchor="ctr">
            <a:noAutofit/>
          </a:bodyPr>
          <a:lstStyle/>
          <a:p>
            <a:pPr algn="ctr" defTabSz="914293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PERMENPAN RB NOMOR 39 TAHUN 2013 TENTANG PENETAPAN KELAS JABATAN DI LINGKUNGAN INSTANSI PEMERINTAH</a:t>
            </a:r>
            <a:endParaRPr lang="en-US" sz="20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064895" cy="4392488"/>
          </a:xfrm>
        </p:spPr>
        <p:txBody>
          <a:bodyPr anchor="ctr">
            <a:normAutofit fontScale="92500" lnSpcReduction="10000"/>
          </a:bodyPr>
          <a:lstStyle/>
          <a:p>
            <a:pPr algn="just"/>
            <a:r>
              <a:rPr lang="en-US" b="1" dirty="0" err="1" smtClean="0">
                <a:solidFill>
                  <a:srgbClr val="0070C0"/>
                </a:solidFill>
              </a:rPr>
              <a:t>Pasal</a:t>
            </a:r>
            <a:r>
              <a:rPr lang="en-US" b="1" dirty="0" smtClean="0">
                <a:solidFill>
                  <a:srgbClr val="0070C0"/>
                </a:solidFill>
              </a:rPr>
              <a:t> 1 </a:t>
            </a:r>
            <a:r>
              <a:rPr lang="en-US" dirty="0" err="1" smtClean="0"/>
              <a:t>Pedoman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panduan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r>
              <a:rPr lang="en-US" dirty="0" smtClean="0"/>
              <a:t>.</a:t>
            </a:r>
          </a:p>
          <a:p>
            <a:pPr algn="just"/>
            <a:endParaRPr lang="en-US" sz="1300" dirty="0" smtClean="0"/>
          </a:p>
          <a:p>
            <a:pPr algn="just"/>
            <a:r>
              <a:rPr lang="en-US" b="1" dirty="0" err="1" smtClean="0">
                <a:solidFill>
                  <a:srgbClr val="0070C0"/>
                </a:solidFill>
              </a:rPr>
              <a:t>Pasal</a:t>
            </a:r>
            <a:r>
              <a:rPr lang="en-US" b="1" dirty="0" smtClean="0">
                <a:solidFill>
                  <a:srgbClr val="0070C0"/>
                </a:solidFill>
              </a:rPr>
              <a:t> 3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instansi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yang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FF0000"/>
                </a:solidFill>
              </a:rPr>
              <a:t>WAJIB </a:t>
            </a:r>
            <a:r>
              <a:rPr lang="en-US" b="1" dirty="0" err="1" smtClean="0">
                <a:solidFill>
                  <a:srgbClr val="FF0000"/>
                </a:solidFill>
              </a:rPr>
              <a:t>menyesuaikan</a:t>
            </a:r>
            <a:r>
              <a:rPr lang="en-US" b="1" dirty="0" smtClean="0">
                <a:solidFill>
                  <a:srgbClr val="FF0000"/>
                </a:solidFill>
              </a:rPr>
              <a:t> paling </a:t>
            </a:r>
            <a:r>
              <a:rPr lang="en-US" b="1" dirty="0" err="1" smtClean="0">
                <a:solidFill>
                  <a:srgbClr val="FF0000"/>
                </a:solidFill>
              </a:rPr>
              <a:t>lambat</a:t>
            </a:r>
            <a:r>
              <a:rPr lang="en-US" b="1" dirty="0" smtClean="0">
                <a:solidFill>
                  <a:srgbClr val="FF0000"/>
                </a:solidFill>
              </a:rPr>
              <a:t> 2 (</a:t>
            </a:r>
            <a:r>
              <a:rPr lang="en-US" b="1" dirty="0" err="1" smtClean="0">
                <a:solidFill>
                  <a:srgbClr val="FF0000"/>
                </a:solidFill>
              </a:rPr>
              <a:t>dua</a:t>
            </a:r>
            <a:r>
              <a:rPr lang="en-US" b="1" dirty="0" smtClean="0">
                <a:solidFill>
                  <a:srgbClr val="FF0000"/>
                </a:solidFill>
              </a:rPr>
              <a:t>) </a:t>
            </a:r>
            <a:r>
              <a:rPr lang="en-US" b="1" dirty="0" err="1" smtClean="0">
                <a:solidFill>
                  <a:srgbClr val="FF0000"/>
                </a:solidFill>
              </a:rPr>
              <a:t>tahun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.</a:t>
            </a:r>
          </a:p>
          <a:p>
            <a:pPr algn="just"/>
            <a:endParaRPr lang="en-US" sz="1300" dirty="0" smtClean="0"/>
          </a:p>
          <a:p>
            <a:pPr algn="just"/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Jakarta </a:t>
            </a:r>
            <a:r>
              <a:rPr lang="en-US" dirty="0" err="1" smtClean="0"/>
              <a:t>tanggal</a:t>
            </a:r>
            <a:r>
              <a:rPr lang="en-US" dirty="0" smtClean="0"/>
              <a:t> 8 </a:t>
            </a:r>
            <a:r>
              <a:rPr lang="en-US" dirty="0" err="1" smtClean="0"/>
              <a:t>Juli</a:t>
            </a:r>
            <a:r>
              <a:rPr lang="en-US" dirty="0" smtClean="0"/>
              <a:t> 2011</a:t>
            </a:r>
            <a:endParaRPr lang="id-ID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id-ID" dirty="0" smtClean="0"/>
              <a:t>© MCS </a:t>
            </a:r>
            <a:r>
              <a:rPr lang="id-ID" smtClean="0"/>
              <a:t>CONSULTING 20</a:t>
            </a:r>
            <a:r>
              <a:rPr lang="en-US" smtClean="0"/>
              <a:t>11</a:t>
            </a:r>
            <a:endParaRPr lang="id-ID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51520" y="591642"/>
            <a:ext cx="8640960" cy="533102"/>
          </a:xfrm>
          <a:prstGeom prst="ellipseRibbon2">
            <a:avLst>
              <a:gd name="adj1" fmla="val 13056"/>
              <a:gd name="adj2" fmla="val 50000"/>
              <a:gd name="adj3" fmla="val 3125"/>
            </a:avLst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defTabSz="914293"/>
            <a:r>
              <a:rPr lang="en-US" sz="2400" b="1" dirty="0" smtClean="0">
                <a:solidFill>
                  <a:prstClr val="black"/>
                </a:solidFill>
              </a:rPr>
              <a:t>PERMENPAN RB 34 TAHUN 2011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690" y="980728"/>
            <a:ext cx="7772400" cy="571503"/>
          </a:xfrm>
        </p:spPr>
        <p:txBody>
          <a:bodyPr>
            <a:noAutofit/>
          </a:bodyPr>
          <a:lstStyle/>
          <a:p>
            <a:pPr algn="ctr"/>
            <a:r>
              <a:rPr lang="id-ID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BAB II </a:t>
            </a:r>
            <a:br>
              <a:rPr lang="id-ID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id-ID" sz="20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EVALUASI JABATAN</a:t>
            </a:r>
            <a:endParaRPr lang="id-ID" sz="20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628800"/>
            <a:ext cx="8643998" cy="5086348"/>
          </a:xfrm>
        </p:spPr>
        <p:txBody>
          <a:bodyPr>
            <a:normAutofit lnSpcReduction="10000"/>
          </a:bodyPr>
          <a:lstStyle/>
          <a:p>
            <a:pPr algn="ctr"/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2</a:t>
            </a:r>
          </a:p>
          <a:p>
            <a:pPr marL="342900" indent="-342900" algn="just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INSTANSI  PEMERINTAH MELAKUKAN  EVALUASI  JABATAN  UNTUK SETIAP JABATAN DI LINGKUNGANNYA. </a:t>
            </a:r>
          </a:p>
          <a:p>
            <a:pPr marL="342900" indent="-342900" algn="just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HASIL EVALUASI JABATAN  PEGAWAI  SEBAGAIMANA DIMAKSUD  PADA  AYAT (1)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TERDIRI ATAS: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REKAPITULASI KELAS JABATAN  DAN  PERSEDIAAN PEGAWAI, SEBAGAIMANA TERDAPAT DALAM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I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DAFTAR NAMA JABATAN  STRUKTURAL, KELAS JABATAN,  DAN PERSEDIAAN PEGAWAI  SEBAGAIMANA TERDAPAT DALAM 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II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DAFTAR NAMA JABATAN FUNGSIONAL  DAN JABATAN LAINNYA, KELAS JABATAN,  DAN    PERSEDIAAN PEGAWAI SEBAGAIMANA TERDAPAT DALAM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III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TABEL HASIL EVALUASI JABATAN STRUKTURAL SEBAGAIMANA TERDAPAT DALAM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IV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TABEL HASIL EVALUASI JABATAN FUNGSIONAL  DAN JABATAN LAINNYA SEBAGAIMANA TERDAPAT DALAM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V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PETA JABATAN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INFORMASI FAKTOR JABATAN STRUKTURAL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DAN </a:t>
            </a:r>
          </a:p>
          <a:p>
            <a:pPr marL="635000" indent="-280988" algn="just">
              <a:buFont typeface="+mj-lt"/>
              <a:buAutoNum type="alphaLcPeriod"/>
            </a:pP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INFORMASI FAKTOR JABATAN FUNGSIONAL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635000" indent="-280988" algn="just"/>
            <a:endParaRPr lang="id-ID" sz="1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635000" indent="-280988" algn="ctr"/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3 </a:t>
            </a:r>
          </a:p>
          <a:p>
            <a:pPr marL="354013" algn="just"/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EVALUASI  JABATAN DILAKSANAKAN  DENGAN  MENGGUNAKAN  PEDOMAN YANG DITETAPKAN OLEH MENTERI. </a:t>
            </a:r>
            <a:endParaRPr lang="id-ID" sz="1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51520" y="303610"/>
            <a:ext cx="8640960" cy="533102"/>
          </a:xfrm>
          <a:prstGeom prst="ellipseRibbon2">
            <a:avLst>
              <a:gd name="adj1" fmla="val 13056"/>
              <a:gd name="adj2" fmla="val 50000"/>
              <a:gd name="adj3" fmla="val 3125"/>
            </a:avLst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defTabSz="914293"/>
            <a:r>
              <a:rPr lang="en-US" sz="2400" b="1" dirty="0" smtClean="0">
                <a:solidFill>
                  <a:prstClr val="black"/>
                </a:solidFill>
              </a:rPr>
              <a:t>PERMENPAN RB 39 TAHUN 2013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9328"/>
            <a:ext cx="7772400" cy="571480"/>
          </a:xfrm>
        </p:spPr>
        <p:txBody>
          <a:bodyPr>
            <a:noAutofit/>
          </a:bodyPr>
          <a:lstStyle/>
          <a:p>
            <a:pPr algn="ctr"/>
            <a:r>
              <a:rPr lang="fi-FI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BAB III </a:t>
            </a:r>
            <a:br>
              <a:rPr lang="fi-FI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fi-FI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PENETAPAN KELAS JABATAN </a:t>
            </a:r>
            <a:endParaRPr lang="id-ID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14282" y="1811006"/>
            <a:ext cx="8643998" cy="4786346"/>
          </a:xfrm>
        </p:spPr>
        <p:txBody>
          <a:bodyPr>
            <a:normAutofit lnSpcReduction="10000"/>
          </a:bodyPr>
          <a:lstStyle/>
          <a:p>
            <a:pPr algn="ctr"/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4 </a:t>
            </a:r>
          </a:p>
          <a:p>
            <a:pPr marL="342900" indent="-342900" algn="just">
              <a:buAutoNum type="arabicParenBoth"/>
            </a:pP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PEJABAT PEMBINA KEPEGAWAIAN  MENGUSULKAN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HASIL EVALUASI JABATAN  SEBAGAIMANA DIMAKSUD DALAM PASAL 2 AYAT (2) 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UNTUK DIVALIDASI 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OLEH KEMENTERIAN  PENDAYAGUNAAN APARATUR NEGARA DAN REFORMASI BIROKRASI.</a:t>
            </a:r>
          </a:p>
          <a:p>
            <a:pPr marL="342900" indent="-342900" algn="just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USULAN HASIL EVALUASI JABATAN SEBAGAIMANA DIMAKSUD PADA AYAT (1) DISAMPAIKAN: </a:t>
            </a:r>
          </a:p>
          <a:p>
            <a:pPr marL="628650" indent="-247650" algn="just">
              <a:buFont typeface="+mj-lt"/>
              <a:buAutoNum type="alphaU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DALAM BENTUK 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HARDCOPY  DAN  SOFTCOPY  UNTUK HASIL EVALUASI JABATAN SEBAGAIMANA DIMAKSUD DALAM PASAL 2 AYAT (2) HURUF A, B, C, D, E, DAN F; DAN </a:t>
            </a:r>
          </a:p>
          <a:p>
            <a:pPr marL="628650" indent="-247650" algn="just">
              <a:buFont typeface="+mj-lt"/>
              <a:buAutoNum type="alphaUcPeriod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DALAM BENTUK 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SOFTCOPY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UNTUK HASIL EVALUASI JABATAN SEBAGAIMANA DIMAKSUD DALAM PASAL 2 AYAT (2)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HURUF G DAN H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 marL="628650" indent="-247650" algn="just"/>
            <a:endParaRPr lang="id-ID" sz="14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266700" indent="-247650" algn="ctr"/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5 </a:t>
            </a:r>
          </a:p>
          <a:p>
            <a:pPr marL="361950" indent="-342900" algn="l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KEMENTERIAN  PENDAYAGUNAAN APARATUR NEGARA DAN REFORMASI BIROKRASI MELAKSANAKAN VALIDASI TERHADAP USULAN HASIL EVALUASI JABATAN SEBAGAIMANA DIMAKSUD DALAM PASAL 4.</a:t>
            </a:r>
          </a:p>
          <a:p>
            <a:pPr marL="361950" indent="-342900" algn="l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HASIL VALIDASI 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TERHADAP USULAN HASIL EVALUASI JABATAN SEBAGAIMANA DIMAKSUD PADA  AYAT (1) DITUANGKAN DALAM </a:t>
            </a:r>
            <a:r>
              <a:rPr lang="id-ID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SURAT MENTERI MENGENAI  VALIDASI HASIL EVALUASI JABATAN</a:t>
            </a: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 SEBAGAIMANA TERDAPAT DALAM LAMPIRAN VI. </a:t>
            </a:r>
          </a:p>
          <a:p>
            <a:pPr marL="361950" indent="-342900" algn="l">
              <a:buAutoNum type="arabicParenBoth"/>
            </a:pPr>
            <a:r>
              <a:rPr lang="id-ID" sz="1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KEMENTERIAN  PENDAYAGUNAAN APARATUR NEGARA DAN REFORMASI BIROKRASI  MELAKSANAKAN VALIDASI SEBAGAIMANA DIMAKSUD PADA  AYAT (1) BERSAMA DENGAN BADAN KEPEGAWAIAN NEGARA. </a:t>
            </a:r>
            <a:endParaRPr lang="id-ID" sz="1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51520" y="303610"/>
            <a:ext cx="8640960" cy="533102"/>
          </a:xfrm>
          <a:prstGeom prst="ellipseRibbon2">
            <a:avLst>
              <a:gd name="adj1" fmla="val 13056"/>
              <a:gd name="adj2" fmla="val 50000"/>
              <a:gd name="adj3" fmla="val 3125"/>
            </a:avLst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defTabSz="914293"/>
            <a:r>
              <a:rPr lang="en-US" sz="2400" b="1" dirty="0" smtClean="0">
                <a:solidFill>
                  <a:prstClr val="black"/>
                </a:solidFill>
              </a:rPr>
              <a:t>PERMENPAN RB 39 TAHUN 2013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1412776"/>
            <a:ext cx="8715436" cy="5112568"/>
          </a:xfrm>
        </p:spPr>
        <p:txBody>
          <a:bodyPr>
            <a:noAutofit/>
          </a:bodyPr>
          <a:lstStyle/>
          <a:p>
            <a:pPr algn="ctr"/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6 </a:t>
            </a:r>
          </a:p>
          <a:p>
            <a:pPr marL="342900" indent="-342900" algn="just"/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(1) BERDASARKAN  SURAT  MENTERI MENGENAI  VALIDASI HASIL EVALUASI JABATAN  SEBAGAIMANA DIMAKSUD DALAM PASAL 5 AYAT (2), </a:t>
            </a:r>
            <a:r>
              <a:rPr lang="id-ID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PEJABAT PEMBINA KEPEGAWAIAN  MENETAPKAN:</a:t>
            </a:r>
          </a:p>
          <a:p>
            <a:pPr marL="723900" indent="-342900" algn="just">
              <a:buAutoNum type="alphaUcPeriod"/>
            </a:pPr>
            <a:r>
              <a:rPr lang="id-ID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PERATURAN TENTANG KELAS JABATAN </a:t>
            </a:r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DI LINGKUNGANNYASEBAGAIMANA TERDAPAT DALAM </a:t>
            </a:r>
            <a:r>
              <a:rPr lang="id-ID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VII</a:t>
            </a:r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; DAN </a:t>
            </a:r>
          </a:p>
          <a:p>
            <a:pPr marL="723900" indent="-342900" algn="just">
              <a:buAutoNum type="alphaUcPeriod"/>
            </a:pPr>
            <a:r>
              <a:rPr lang="id-ID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KEPUTUSAN TENTANG KELAS JABATAN DAN PEMANGKU JABATAN </a:t>
            </a:r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DI LINGKUNGANNYA SEBAGAIMANA TERDAPAT DALAM </a:t>
            </a:r>
            <a:r>
              <a:rPr lang="id-ID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LAMPIRAN VIII</a:t>
            </a:r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723900" indent="-342900" algn="just"/>
            <a:endParaRPr lang="id-ID" sz="1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arenBoth" startAt="2"/>
            </a:pPr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PERATURAN DAN KEPUTUSAN SEBAGAIMANA DIMAKSUD PADA AYAT (1) DISAMPAIKAN KEPADA MENTERI DENGAN TEMBUSAN KEPADA MENTERI KEUANGAN DAN BADAN KEPEGAWAIAN NEGARA.</a:t>
            </a:r>
            <a:endParaRPr lang="en-US" sz="1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AutoNum type="arabicParenBoth" startAt="2"/>
            </a:pPr>
            <a:endParaRPr lang="id-ID" sz="16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PASAL 7 </a:t>
            </a:r>
          </a:p>
          <a:p>
            <a:pPr algn="just"/>
            <a:r>
              <a:rPr lang="id-ID" sz="16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DALAM HAL TERJADI PERUBAHAN TERHADAP KELAS JABATAN DARI JABATAN DI LINGKUNGAN  INSTANSI PEMERINTAH, PEJABAT PEMBINA KEPEGAWAIAN MENGUSULKAN  PERUBAHAN  HASIL EVALUASI JABATAN  SEBAGAIMANA DIMAKSUD DALAM PASAL 2 AYAT (2). </a:t>
            </a:r>
            <a:endParaRPr lang="id-ID" sz="16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23528" y="591642"/>
            <a:ext cx="8640960" cy="533102"/>
          </a:xfrm>
          <a:prstGeom prst="ellipseRibbon2">
            <a:avLst>
              <a:gd name="adj1" fmla="val 13056"/>
              <a:gd name="adj2" fmla="val 50000"/>
              <a:gd name="adj3" fmla="val 3125"/>
            </a:avLst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defTabSz="914293"/>
            <a:r>
              <a:rPr lang="en-US" sz="2400" b="1" dirty="0" smtClean="0">
                <a:solidFill>
                  <a:prstClr val="black"/>
                </a:solidFill>
              </a:rPr>
              <a:t>PERMENPAN RB 39 TAHUN 2013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990600"/>
            <a:ext cx="8438214" cy="5638800"/>
          </a:xfrm>
        </p:spPr>
        <p:txBody>
          <a:bodyPr anchor="ctr">
            <a:noAutofit/>
          </a:bodyPr>
          <a:lstStyle/>
          <a:p>
            <a:pPr algn="ctr">
              <a:buClrTx/>
              <a:buSzPct val="100000"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Paragraph 9</a:t>
            </a:r>
          </a:p>
          <a:p>
            <a:pPr algn="ctr">
              <a:spcBef>
                <a:spcPts val="0"/>
              </a:spcBef>
              <a:buClrTx/>
              <a:buSzPct val="100000"/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PENGGAJIAN DAN TUNJANGAN</a:t>
            </a:r>
          </a:p>
          <a:p>
            <a:pPr algn="ctr">
              <a:spcBef>
                <a:spcPts val="0"/>
              </a:spcBef>
              <a:buClrTx/>
              <a:buSzPct val="100000"/>
              <a:buNone/>
            </a:pPr>
            <a:r>
              <a:rPr lang="en-US" sz="20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Pasal</a:t>
            </a:r>
            <a:r>
              <a:rPr lang="en-US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79</a:t>
            </a:r>
          </a:p>
          <a:p>
            <a:pPr marL="457200" indent="-457200" algn="just">
              <a:spcBef>
                <a:spcPts val="0"/>
              </a:spcBef>
              <a:buClrTx/>
              <a:buSzPct val="100000"/>
              <a:buAutoNum type="arabicParenBoth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Pemerintah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wajib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membayar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gaji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adil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layak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kepada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PNS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serta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menjamin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kesejahteraan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PNS.</a:t>
            </a:r>
          </a:p>
          <a:p>
            <a:pPr marL="457200" indent="-457200" algn="just">
              <a:spcBef>
                <a:spcPts val="0"/>
              </a:spcBef>
              <a:buClrTx/>
              <a:buSzPct val="100000"/>
              <a:buAutoNum type="arabicParenBoth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Gaji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sebagaimana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dimaksud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ayat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(1)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dibayarkan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sesuai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beban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kerja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tanggung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jawab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resiko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pekerjaan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ts val="0"/>
              </a:spcBef>
              <a:buClrTx/>
              <a:buSzPct val="100000"/>
              <a:buAutoNum type="arabicParenBoth"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Gaji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sebagaimana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dimaksud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ayat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(2)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pelaksanaannya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dilakukan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bertahap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ts val="0"/>
              </a:spcBef>
              <a:buClrTx/>
              <a:buSzPct val="100000"/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ts val="0"/>
              </a:spcBef>
              <a:buClrTx/>
              <a:buSzPct val="100000"/>
              <a:buNone/>
            </a:pP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Penjelasan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Ayat</a:t>
            </a:r>
            <a:r>
              <a:rPr lang="en-US" sz="20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(3)</a:t>
            </a:r>
          </a:p>
          <a:p>
            <a:pPr marL="457200" indent="-457200" algn="just">
              <a:spcBef>
                <a:spcPts val="0"/>
              </a:spcBef>
              <a:buClrTx/>
              <a:buSzPct val="100000"/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	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dimaksud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bertahap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antara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lain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bahwa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proses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perubahan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sistem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penggajian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yang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semula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berbasis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pangkat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golongan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masa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kerja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menuju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ke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sistem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berbasis</a:t>
            </a:r>
            <a:r>
              <a:rPr lang="en-US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pada</a:t>
            </a:r>
            <a:r>
              <a:rPr lang="en-US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HARGA JABATAN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sehingga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memerlukan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kesiapan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menyusun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peta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jabatan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analisis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harga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jabatannya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menyeluruh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sehingga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dibutuhkan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waktu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cukup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51520" y="381000"/>
            <a:ext cx="8640960" cy="533102"/>
          </a:xfrm>
          <a:prstGeom prst="ellipseRibbon2">
            <a:avLst>
              <a:gd name="adj1" fmla="val 13056"/>
              <a:gd name="adj2" fmla="val 50000"/>
              <a:gd name="adj3" fmla="val 3125"/>
            </a:avLst>
          </a:prstGeom>
          <a:solidFill>
            <a:srgbClr val="CCFFFF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 algn="ctr" defTabSz="914293"/>
            <a:r>
              <a:rPr lang="en-US" sz="2400" b="1" dirty="0" smtClean="0">
                <a:solidFill>
                  <a:prstClr val="black"/>
                </a:solidFill>
              </a:rPr>
              <a:t>UU 5 TAHUN 2014 : ASN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7231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1807EF"/>
                </a:solidFill>
              </a:rPr>
              <a:t>NAMA/NOMENKLATUR</a:t>
            </a:r>
            <a:br>
              <a:rPr lang="en-US" sz="3600" b="1" dirty="0" smtClean="0">
                <a:solidFill>
                  <a:srgbClr val="1807EF"/>
                </a:solidFill>
              </a:rPr>
            </a:br>
            <a:r>
              <a:rPr lang="en-US" sz="3600" b="1" dirty="0" smtClean="0">
                <a:solidFill>
                  <a:srgbClr val="1807EF"/>
                </a:solidFill>
              </a:rPr>
              <a:t> JABATAN FUNGSIONAL UMUM</a:t>
            </a:r>
            <a:endParaRPr lang="en-US" sz="3600" b="1" dirty="0">
              <a:solidFill>
                <a:srgbClr val="1807EF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28600" y="1678580"/>
          <a:ext cx="8686800" cy="367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590800"/>
                <a:gridCol w="1828800"/>
                <a:gridCol w="1920240"/>
                <a:gridCol w="1737360"/>
              </a:tblGrid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URAIAN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MENPAN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BKN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KEMDAGRI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74169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1395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DASAR HUKUM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E-FORMASI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03/2013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70/2011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DASAR RUMPUN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PEKERJAAN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PEKERJAAN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URUSAN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1162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JUMLAH RUMPUN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37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31372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JUMLAH JABATAN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1.605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2.757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pitchFamily="34" charset="0"/>
                          <a:cs typeface="Arial" pitchFamily="34" charset="0"/>
                        </a:rPr>
                        <a:t>2.236</a:t>
                      </a:r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246017"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800C6-A770-4B4E-8B6E-9E73D56B30A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486400"/>
            <a:ext cx="8229600" cy="106680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Surat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Menpan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en-US" sz="2400" b="1" noProof="0" dirty="0" err="1" smtClean="0">
                <a:solidFill>
                  <a:srgbClr val="4C3FF9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tg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E-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formasi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4C3FF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Perka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BKN 3/2013</a:t>
            </a:r>
          </a:p>
          <a:p>
            <a:pPr marL="0" marR="0" lvl="1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Permendagri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3FF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70/2011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5760640"/>
          </a:xfrm>
        </p:spPr>
        <p:txBody>
          <a:bodyPr anchor="ctr">
            <a:noAutofit/>
          </a:bodyPr>
          <a:lstStyle/>
          <a:p>
            <a:pPr algn="ctr"/>
            <a:r>
              <a:rPr lang="en-US" sz="4800" b="1" dirty="0" smtClean="0">
                <a:solidFill>
                  <a:srgbClr val="0070C0"/>
                </a:solidFill>
              </a:rPr>
              <a:t> CONTOH :</a:t>
            </a:r>
            <a:r>
              <a:rPr lang="en-US" sz="2800" b="1" dirty="0" smtClean="0">
                <a:solidFill>
                  <a:srgbClr val="0070C0"/>
                </a:solidFill>
              </a:rPr>
              <a:t/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2800" b="1" dirty="0" smtClean="0">
                <a:solidFill>
                  <a:srgbClr val="0070C0"/>
                </a:solidFill>
              </a:rPr>
              <a:t/>
            </a:r>
            <a:br>
              <a:rPr lang="en-US" sz="28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1. </a:t>
            </a:r>
            <a:r>
              <a:rPr lang="en-US" sz="4000" b="1" dirty="0" smtClean="0">
                <a:solidFill>
                  <a:srgbClr val="0070C0"/>
                </a:solidFill>
                <a:hlinkClick r:id="rId2" action="ppaction://hlinkfile"/>
              </a:rPr>
              <a:t>PETA JABATAN</a:t>
            </a: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2. </a:t>
            </a:r>
            <a:r>
              <a:rPr lang="en-US" sz="4000" b="1" dirty="0" smtClean="0">
                <a:solidFill>
                  <a:srgbClr val="0070C0"/>
                </a:solidFill>
                <a:hlinkClick r:id="rId3" action="ppaction://hlinkfile"/>
              </a:rPr>
              <a:t>LAMPIRAN 1 – 5</a:t>
            </a: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3. </a:t>
            </a:r>
            <a:r>
              <a:rPr lang="en-US" sz="4000" b="1" dirty="0" smtClean="0">
                <a:solidFill>
                  <a:srgbClr val="0070C0"/>
                </a:solidFill>
                <a:hlinkClick r:id="rId3" action="ppaction://hlinkfile"/>
              </a:rPr>
              <a:t>LAMPIRAN SK GUB</a:t>
            </a: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4. </a:t>
            </a:r>
            <a:r>
              <a:rPr lang="en-US" sz="4000" b="1" dirty="0" smtClean="0">
                <a:solidFill>
                  <a:srgbClr val="0070C0"/>
                </a:solidFill>
                <a:hlinkClick r:id="rId4" action="ppaction://hlinkfile"/>
              </a:rPr>
              <a:t>INFORMASI FAKTOR JABATAN</a:t>
            </a: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5. </a:t>
            </a:r>
            <a:r>
              <a:rPr lang="en-US" sz="4000" b="1" dirty="0" smtClean="0">
                <a:solidFill>
                  <a:srgbClr val="0070C0"/>
                </a:solidFill>
                <a:hlinkClick r:id="rId5" action="ppaction://hlinkfile"/>
              </a:rPr>
              <a:t>CHECK LIST TIAP SKPD</a:t>
            </a:r>
            <a:r>
              <a:rPr lang="en-US" sz="4000" b="1" dirty="0" smtClean="0">
                <a:solidFill>
                  <a:srgbClr val="0070C0"/>
                </a:solidFill>
              </a:rPr>
              <a:t/>
            </a:r>
            <a:br>
              <a:rPr lang="en-US" sz="4000" b="1" dirty="0" smtClean="0">
                <a:solidFill>
                  <a:srgbClr val="0070C0"/>
                </a:solidFill>
              </a:rPr>
            </a:br>
            <a:endParaRPr lang="id-ID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10412</TotalTime>
  <Words>897</Words>
  <Application>Microsoft Office PowerPoint</Application>
  <PresentationFormat>On-screen Show (4:3)</PresentationFormat>
  <Paragraphs>111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1_Office Theme</vt:lpstr>
      <vt:lpstr>Presentation</vt:lpstr>
      <vt:lpstr>USULAN PENETAPAN KELAS JABATAN SEBAGAI DASAR PENATAAN TPP PNS PEMERINTAH DAERAH SESUAI PERMENPAN RB RI NOMOR 34 TAHUN 2011  PERMENPAN RB RI NOMOR 39 TAHUN 2013</vt:lpstr>
      <vt:lpstr> PERMENPAN RB NOMOR 34 TAHUN 2011  TENTANG PEDOMAN EVALUASI JABATAN </vt:lpstr>
      <vt:lpstr>Slide 3</vt:lpstr>
      <vt:lpstr>BAB II  EVALUASI JABATAN</vt:lpstr>
      <vt:lpstr>BAB III  PENETAPAN KELAS JABATAN </vt:lpstr>
      <vt:lpstr>Slide 6</vt:lpstr>
      <vt:lpstr>Slide 7</vt:lpstr>
      <vt:lpstr>NAMA/NOMENKLATUR  JABATAN FUNGSIONAL UMUM</vt:lpstr>
      <vt:lpstr> CONTOH :  1. PETA JABATAN 2. LAMPIRAN 1 – 5 3. LAMPIRAN SK GUB 4. INFORMASI FAKTOR JABATAN  5. CHECK LIST TIAP SKPD </vt:lpstr>
      <vt:lpstr>Slide 10</vt:lpstr>
    </vt:vector>
  </TitlesOfParts>
  <Company>MCS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EVALUASI JABATAN</dc:title>
  <dc:creator>Meirza Amran</dc:creator>
  <cp:lastModifiedBy>MCS</cp:lastModifiedBy>
  <cp:revision>400</cp:revision>
  <dcterms:created xsi:type="dcterms:W3CDTF">2008-02-01T09:03:00Z</dcterms:created>
  <dcterms:modified xsi:type="dcterms:W3CDTF">2015-08-13T01:29:39Z</dcterms:modified>
</cp:coreProperties>
</file>